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C66A-3C1B-4D49-9495-987D3708CD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A1B803-FFCD-4280-B828-AF3C079CCF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181B4D6-0F30-4E41-A580-C7B50AE7CAC4}"/>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B206DB0C-DAA1-42A7-86FE-0CC7A1309A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737C15-FF8F-4DF3-A611-73DCF89FD81F}"/>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235151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2374-7E43-4902-84DE-C6F9CCC2C0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3D156D-754B-42D7-9E88-B0C44B5A6B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0C670D-19F9-4604-B430-70BA6F52FFBB}"/>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4DEFC6AB-B125-486B-8703-BE33EB02F2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9496F-A40B-4827-B3DB-25741A8DA73C}"/>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174819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B022C-E150-4C04-8B9C-974CBFFE1D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9AC2A-7544-426B-88B4-DF31F1142F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49A2E9-9058-4965-BCE5-E4EBB1ECFEB9}"/>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5AA9BEAB-C38C-4FD0-822C-6AC7CECC8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EC1E2-3F04-4164-8BED-602DE58BADBF}"/>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105510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E916F-B20A-4CA2-8913-24F0C206DF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AAFA7B-96B7-4E28-8154-02CB68A077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C0ADD0-50C5-4CE9-8353-A8BB74C58C94}"/>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50E2864B-0148-4530-96DA-DEA9D2B10F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62AD9-DDAE-4E72-AFBA-C6E5533E31C0}"/>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316498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DF5B-30F6-4F6F-8A34-A1B3104109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5D4C55-2173-4AF5-9906-F9FBCAE36E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DD8AC-E83E-4AA8-B68E-2F0B651F79AD}"/>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065C6CD1-D8D3-4652-A6A4-63C2DE52FE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7B55DB-3ABB-4EAC-9885-065EFA7E389A}"/>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270604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5891-BF84-4206-9834-54C633F79F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0F1B4C-F9C3-414C-8058-16F9025DDB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F3BA59-A5C2-4F69-92F7-CD8F1A6FEF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449C65-1C94-4CDD-8FD8-991C12EB4A5F}"/>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6" name="Footer Placeholder 5">
            <a:extLst>
              <a:ext uri="{FF2B5EF4-FFF2-40B4-BE49-F238E27FC236}">
                <a16:creationId xmlns:a16="http://schemas.microsoft.com/office/drawing/2014/main" id="{CA6E92E0-9023-4EF8-9BA8-8D63962397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25EA57-6899-49B3-9500-987927B6C903}"/>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387978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7AFB-9C35-45EA-A06D-886936C7AE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3A7D5E-F8CA-4020-8715-46B57331E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C25C4D-6F08-469F-8564-2438BFADE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B87AF76-8439-418C-ABE8-3AF83F6EE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50E01-1464-4F79-98F0-F223D4985C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E225B7-74B3-454B-B85E-2BC3540499D2}"/>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8" name="Footer Placeholder 7">
            <a:extLst>
              <a:ext uri="{FF2B5EF4-FFF2-40B4-BE49-F238E27FC236}">
                <a16:creationId xmlns:a16="http://schemas.microsoft.com/office/drawing/2014/main" id="{1D32DFAB-BFAB-4619-ADC9-4CB08AD828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0AA9D4-B043-4576-8530-86E65EAF14FF}"/>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159970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7CBBC-78FD-49B5-A395-4BF4B6C5B3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AEAC0E-861E-4B0F-99B1-0380C8DD099A}"/>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4" name="Footer Placeholder 3">
            <a:extLst>
              <a:ext uri="{FF2B5EF4-FFF2-40B4-BE49-F238E27FC236}">
                <a16:creationId xmlns:a16="http://schemas.microsoft.com/office/drawing/2014/main" id="{9960956A-EE38-4C6A-B3F6-46FA24C415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E3614A-5D64-4FD1-8671-AEC93E0E02EC}"/>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102685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1A7D7C-45F7-4CDE-A839-F334EBCB0739}"/>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3" name="Footer Placeholder 2">
            <a:extLst>
              <a:ext uri="{FF2B5EF4-FFF2-40B4-BE49-F238E27FC236}">
                <a16:creationId xmlns:a16="http://schemas.microsoft.com/office/drawing/2014/main" id="{1022D221-1B3B-4203-ABCB-506105744B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E9DAAC-05DA-4119-9BEA-498215C685E8}"/>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366242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3E01-C58F-4F16-BB11-FCBA61284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769DE2-6D94-481D-8B48-8F59390F0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CE29B1-A717-4A86-BE2B-7A60B1BF6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C8A4B-D73E-46DE-A564-1CAA2705664E}"/>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6" name="Footer Placeholder 5">
            <a:extLst>
              <a:ext uri="{FF2B5EF4-FFF2-40B4-BE49-F238E27FC236}">
                <a16:creationId xmlns:a16="http://schemas.microsoft.com/office/drawing/2014/main" id="{275E8275-D5D5-4D48-8EA9-741CCD3325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D69255-A7A1-4287-A576-7FD47BA7FDDE}"/>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57903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85C4-8BCB-4999-9850-B3F9698178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12F49F-0D90-495E-9522-8CD95F3E9C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CB0AAA-4CB5-442F-A3E2-C533026BF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71B80C-D90C-4CD8-805C-7602A40C535A}"/>
              </a:ext>
            </a:extLst>
          </p:cNvPr>
          <p:cNvSpPr>
            <a:spLocks noGrp="1"/>
          </p:cNvSpPr>
          <p:nvPr>
            <p:ph type="dt" sz="half" idx="10"/>
          </p:nvPr>
        </p:nvSpPr>
        <p:spPr/>
        <p:txBody>
          <a:bodyPr/>
          <a:lstStyle/>
          <a:p>
            <a:fld id="{D67AB2E3-BD51-4896-8C35-C0856BC5F59B}" type="datetimeFigureOut">
              <a:rPr lang="en-GB" smtClean="0"/>
              <a:t>05/04/2022</a:t>
            </a:fld>
            <a:endParaRPr lang="en-GB"/>
          </a:p>
        </p:txBody>
      </p:sp>
      <p:sp>
        <p:nvSpPr>
          <p:cNvPr id="6" name="Footer Placeholder 5">
            <a:extLst>
              <a:ext uri="{FF2B5EF4-FFF2-40B4-BE49-F238E27FC236}">
                <a16:creationId xmlns:a16="http://schemas.microsoft.com/office/drawing/2014/main" id="{AC9A8DEC-1B2A-414D-9A4E-7CD01CEC41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49A183-1725-4659-8606-3AD3CDBD6434}"/>
              </a:ext>
            </a:extLst>
          </p:cNvPr>
          <p:cNvSpPr>
            <a:spLocks noGrp="1"/>
          </p:cNvSpPr>
          <p:nvPr>
            <p:ph type="sldNum" sz="quarter" idx="12"/>
          </p:nvPr>
        </p:nvSpPr>
        <p:spPr/>
        <p:txBody>
          <a:bodyPr/>
          <a:lstStyle/>
          <a:p>
            <a:fld id="{03165BF5-1820-4889-92F5-8BD01B57A7EC}" type="slidenum">
              <a:rPr lang="en-GB" smtClean="0"/>
              <a:t>‹#›</a:t>
            </a:fld>
            <a:endParaRPr lang="en-GB"/>
          </a:p>
        </p:txBody>
      </p:sp>
    </p:spTree>
    <p:extLst>
      <p:ext uri="{BB962C8B-B14F-4D97-AF65-F5344CB8AC3E}">
        <p14:creationId xmlns:p14="http://schemas.microsoft.com/office/powerpoint/2010/main" val="1778503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D3161-5E25-4A73-9D09-7E34ED68F4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A769B4-2AC7-4DA2-A6C7-335F49BC66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C760B7-4A3F-4F0B-BCBB-112B22F39C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AB2E3-BD51-4896-8C35-C0856BC5F59B}" type="datetimeFigureOut">
              <a:rPr lang="en-GB" smtClean="0"/>
              <a:t>05/04/2022</a:t>
            </a:fld>
            <a:endParaRPr lang="en-GB"/>
          </a:p>
        </p:txBody>
      </p:sp>
      <p:sp>
        <p:nvSpPr>
          <p:cNvPr id="5" name="Footer Placeholder 4">
            <a:extLst>
              <a:ext uri="{FF2B5EF4-FFF2-40B4-BE49-F238E27FC236}">
                <a16:creationId xmlns:a16="http://schemas.microsoft.com/office/drawing/2014/main" id="{3DFB2682-81BC-422B-80A0-ED82D4B0DA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627BEB1-22B1-49F8-B6A4-905FA3BF5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65BF5-1820-4889-92F5-8BD01B57A7EC}" type="slidenum">
              <a:rPr lang="en-GB" smtClean="0"/>
              <a:t>‹#›</a:t>
            </a:fld>
            <a:endParaRPr lang="en-GB"/>
          </a:p>
        </p:txBody>
      </p:sp>
    </p:spTree>
    <p:extLst>
      <p:ext uri="{BB962C8B-B14F-4D97-AF65-F5344CB8AC3E}">
        <p14:creationId xmlns:p14="http://schemas.microsoft.com/office/powerpoint/2010/main" val="206934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32F1DB-F852-4834-8BA4-24DFF15CD7CD}"/>
              </a:ext>
            </a:extLst>
          </p:cNvPr>
          <p:cNvPicPr>
            <a:picLocks noChangeAspect="1"/>
          </p:cNvPicPr>
          <p:nvPr/>
        </p:nvPicPr>
        <p:blipFill>
          <a:blip r:embed="rId2"/>
          <a:stretch>
            <a:fillRect/>
          </a:stretch>
        </p:blipFill>
        <p:spPr>
          <a:xfrm>
            <a:off x="533685" y="533052"/>
            <a:ext cx="10979769" cy="2134296"/>
          </a:xfrm>
          <a:prstGeom prst="rect">
            <a:avLst/>
          </a:prstGeom>
        </p:spPr>
      </p:pic>
      <p:sp>
        <p:nvSpPr>
          <p:cNvPr id="6" name="TextBox 5">
            <a:extLst>
              <a:ext uri="{FF2B5EF4-FFF2-40B4-BE49-F238E27FC236}">
                <a16:creationId xmlns:a16="http://schemas.microsoft.com/office/drawing/2014/main" id="{6D669053-3029-4A98-BA1D-587A8F618336}"/>
              </a:ext>
            </a:extLst>
          </p:cNvPr>
          <p:cNvSpPr txBox="1"/>
          <p:nvPr/>
        </p:nvSpPr>
        <p:spPr>
          <a:xfrm>
            <a:off x="240144" y="3934690"/>
            <a:ext cx="11794837" cy="769441"/>
          </a:xfrm>
          <a:prstGeom prst="rect">
            <a:avLst/>
          </a:prstGeom>
          <a:noFill/>
        </p:spPr>
        <p:txBody>
          <a:bodyPr wrap="square" rtlCol="0">
            <a:spAutoFit/>
          </a:bodyPr>
          <a:lstStyle/>
          <a:p>
            <a:r>
              <a:rPr lang="en-GB" sz="4400" dirty="0"/>
              <a:t>How do we manage behaviour at Freeland School?</a:t>
            </a:r>
          </a:p>
        </p:txBody>
      </p:sp>
    </p:spTree>
    <p:extLst>
      <p:ext uri="{BB962C8B-B14F-4D97-AF65-F5344CB8AC3E}">
        <p14:creationId xmlns:p14="http://schemas.microsoft.com/office/powerpoint/2010/main" val="409760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7324C851-ACA2-4648-A2CE-8EB8AED54AB5}"/>
              </a:ext>
            </a:extLst>
          </p:cNvPr>
          <p:cNvSpPr txBox="1"/>
          <p:nvPr/>
        </p:nvSpPr>
        <p:spPr>
          <a:xfrm>
            <a:off x="2555631" y="1441938"/>
            <a:ext cx="7080738" cy="397412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5400" dirty="0">
                <a:solidFill>
                  <a:schemeClr val="bg1">
                    <a:lumMod val="95000"/>
                    <a:lumOff val="5000"/>
                  </a:schemeClr>
                </a:solidFill>
                <a:latin typeface="+mj-lt"/>
                <a:ea typeface="+mj-ea"/>
                <a:cs typeface="+mj-cs"/>
              </a:rPr>
              <a:t>Safeguarding is our main priority</a:t>
            </a:r>
          </a:p>
        </p:txBody>
      </p:sp>
      <p:pic>
        <p:nvPicPr>
          <p:cNvPr id="2" name="Picture 1">
            <a:extLst>
              <a:ext uri="{FF2B5EF4-FFF2-40B4-BE49-F238E27FC236}">
                <a16:creationId xmlns:a16="http://schemas.microsoft.com/office/drawing/2014/main" id="{C0D7B703-10FD-4B9B-B790-7A56C16DE41E}"/>
              </a:ext>
            </a:extLst>
          </p:cNvPr>
          <p:cNvPicPr>
            <a:picLocks noChangeAspect="1"/>
          </p:cNvPicPr>
          <p:nvPr/>
        </p:nvPicPr>
        <p:blipFill>
          <a:blip r:embed="rId2"/>
          <a:stretch>
            <a:fillRect/>
          </a:stretch>
        </p:blipFill>
        <p:spPr>
          <a:xfrm>
            <a:off x="247556" y="46864"/>
            <a:ext cx="983177" cy="989480"/>
          </a:xfrm>
          <a:prstGeom prst="rect">
            <a:avLst/>
          </a:prstGeom>
        </p:spPr>
      </p:pic>
      <p:pic>
        <p:nvPicPr>
          <p:cNvPr id="3" name="Picture 2">
            <a:extLst>
              <a:ext uri="{FF2B5EF4-FFF2-40B4-BE49-F238E27FC236}">
                <a16:creationId xmlns:a16="http://schemas.microsoft.com/office/drawing/2014/main" id="{DFEFF086-7D4E-4B97-9DC2-D4C220D80352}"/>
              </a:ext>
            </a:extLst>
          </p:cNvPr>
          <p:cNvPicPr>
            <a:picLocks noChangeAspect="1"/>
          </p:cNvPicPr>
          <p:nvPr/>
        </p:nvPicPr>
        <p:blipFill>
          <a:blip r:embed="rId3"/>
          <a:stretch>
            <a:fillRect/>
          </a:stretch>
        </p:blipFill>
        <p:spPr>
          <a:xfrm>
            <a:off x="11077301" y="97846"/>
            <a:ext cx="679271" cy="887515"/>
          </a:xfrm>
          <a:prstGeom prst="rect">
            <a:avLst/>
          </a:prstGeom>
        </p:spPr>
      </p:pic>
    </p:spTree>
    <p:extLst>
      <p:ext uri="{BB962C8B-B14F-4D97-AF65-F5344CB8AC3E}">
        <p14:creationId xmlns:p14="http://schemas.microsoft.com/office/powerpoint/2010/main" val="204055572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605716C-939F-4593-9157-45B895DAF4FA}"/>
              </a:ext>
            </a:extLst>
          </p:cNvPr>
          <p:cNvSpPr txBox="1"/>
          <p:nvPr/>
        </p:nvSpPr>
        <p:spPr>
          <a:xfrm>
            <a:off x="804672" y="962246"/>
            <a:ext cx="6437700" cy="261196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kern="1200">
                <a:solidFill>
                  <a:schemeClr val="tx1"/>
                </a:solidFill>
                <a:latin typeface="+mj-lt"/>
                <a:ea typeface="+mj-ea"/>
                <a:cs typeface="+mj-cs"/>
              </a:rPr>
              <a:t>How do we ensure children are safe at Freeland Primary School?</a:t>
            </a:r>
          </a:p>
        </p:txBody>
      </p:sp>
    </p:spTree>
    <p:extLst>
      <p:ext uri="{BB962C8B-B14F-4D97-AF65-F5344CB8AC3E}">
        <p14:creationId xmlns:p14="http://schemas.microsoft.com/office/powerpoint/2010/main" val="328064321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83408062-20F3-4966-9D9B-6A965DC6A9AC}"/>
              </a:ext>
            </a:extLst>
          </p:cNvPr>
          <p:cNvSpPr txBox="1"/>
          <p:nvPr/>
        </p:nvSpPr>
        <p:spPr>
          <a:xfrm>
            <a:off x="228600" y="228600"/>
            <a:ext cx="6891338" cy="361049"/>
          </a:xfrm>
          <a:prstGeom prst="rect">
            <a:avLst/>
          </a:prstGeom>
          <a:noFill/>
        </p:spPr>
        <p:txBody>
          <a:bodyPr wrap="square" rtlCol="0" anchor="t">
            <a:normAutofit fontScale="92500" lnSpcReduction="10000"/>
          </a:bodyPr>
          <a:lstStyle/>
          <a:p>
            <a:pPr>
              <a:spcAft>
                <a:spcPts val="600"/>
              </a:spcAft>
            </a:pPr>
            <a:r>
              <a:rPr lang="en-GB" sz="2000" dirty="0"/>
              <a:t>Behaviour Policy which includes anti bullying procedures.</a:t>
            </a:r>
          </a:p>
        </p:txBody>
      </p:sp>
      <p:sp>
        <p:nvSpPr>
          <p:cNvPr id="4" name="TextBox 3">
            <a:extLst>
              <a:ext uri="{FF2B5EF4-FFF2-40B4-BE49-F238E27FC236}">
                <a16:creationId xmlns:a16="http://schemas.microsoft.com/office/drawing/2014/main" id="{3D691B91-FF6F-4155-8F12-747C2D44A67B}"/>
              </a:ext>
            </a:extLst>
          </p:cNvPr>
          <p:cNvSpPr txBox="1"/>
          <p:nvPr/>
        </p:nvSpPr>
        <p:spPr>
          <a:xfrm>
            <a:off x="7119938" y="241420"/>
            <a:ext cx="4687888" cy="504569"/>
          </a:xfrm>
          <a:prstGeom prst="rect">
            <a:avLst/>
          </a:prstGeom>
          <a:noFill/>
        </p:spPr>
        <p:txBody>
          <a:bodyPr wrap="square" rtlCol="0" anchor="t">
            <a:normAutofit/>
          </a:bodyPr>
          <a:lstStyle/>
          <a:p>
            <a:pPr>
              <a:spcAft>
                <a:spcPts val="600"/>
              </a:spcAft>
            </a:pPr>
            <a:r>
              <a:rPr lang="en-GB" sz="2000" dirty="0"/>
              <a:t>Practices of procedures in an emergency</a:t>
            </a:r>
          </a:p>
        </p:txBody>
      </p:sp>
      <p:sp>
        <p:nvSpPr>
          <p:cNvPr id="7" name="TextBox 6">
            <a:extLst>
              <a:ext uri="{FF2B5EF4-FFF2-40B4-BE49-F238E27FC236}">
                <a16:creationId xmlns:a16="http://schemas.microsoft.com/office/drawing/2014/main" id="{9E65A9A0-B9B9-4D20-B9A9-7BD2444EAD47}"/>
              </a:ext>
            </a:extLst>
          </p:cNvPr>
          <p:cNvSpPr txBox="1"/>
          <p:nvPr/>
        </p:nvSpPr>
        <p:spPr>
          <a:xfrm>
            <a:off x="228600" y="2034612"/>
            <a:ext cx="5760749" cy="835514"/>
          </a:xfrm>
          <a:prstGeom prst="rect">
            <a:avLst/>
          </a:prstGeom>
          <a:noFill/>
        </p:spPr>
        <p:txBody>
          <a:bodyPr wrap="square" rtlCol="0" anchor="t">
            <a:normAutofit/>
          </a:bodyPr>
          <a:lstStyle/>
          <a:p>
            <a:pPr>
              <a:spcAft>
                <a:spcPts val="600"/>
              </a:spcAft>
            </a:pPr>
            <a:r>
              <a:rPr lang="en-GB" sz="2000" dirty="0"/>
              <a:t>Teach children how to keep safe-NSPCC assembly and workshops/</a:t>
            </a:r>
            <a:r>
              <a:rPr lang="en-GB" sz="2000" dirty="0" err="1"/>
              <a:t>Bikeability</a:t>
            </a:r>
            <a:r>
              <a:rPr lang="en-GB" sz="2000" dirty="0"/>
              <a:t>/road safety/E safety</a:t>
            </a:r>
          </a:p>
        </p:txBody>
      </p:sp>
      <p:sp>
        <p:nvSpPr>
          <p:cNvPr id="5" name="TextBox 4">
            <a:extLst>
              <a:ext uri="{FF2B5EF4-FFF2-40B4-BE49-F238E27FC236}">
                <a16:creationId xmlns:a16="http://schemas.microsoft.com/office/drawing/2014/main" id="{F09F5D19-8C87-4E70-9E58-7EB50FDC0978}"/>
              </a:ext>
            </a:extLst>
          </p:cNvPr>
          <p:cNvSpPr txBox="1"/>
          <p:nvPr/>
        </p:nvSpPr>
        <p:spPr>
          <a:xfrm>
            <a:off x="7078230" y="1471479"/>
            <a:ext cx="4260850" cy="2227263"/>
          </a:xfrm>
          <a:prstGeom prst="rect">
            <a:avLst/>
          </a:prstGeom>
          <a:noFill/>
        </p:spPr>
        <p:txBody>
          <a:bodyPr wrap="square" rtlCol="0" anchor="t">
            <a:normAutofit/>
          </a:bodyPr>
          <a:lstStyle/>
          <a:p>
            <a:pPr>
              <a:spcAft>
                <a:spcPts val="600"/>
              </a:spcAft>
            </a:pPr>
            <a:r>
              <a:rPr lang="en-GB" sz="2000" dirty="0"/>
              <a:t>Staff all trained in safeguarding and PREVENT annually</a:t>
            </a:r>
          </a:p>
        </p:txBody>
      </p:sp>
      <p:sp>
        <p:nvSpPr>
          <p:cNvPr id="3" name="TextBox 2">
            <a:extLst>
              <a:ext uri="{FF2B5EF4-FFF2-40B4-BE49-F238E27FC236}">
                <a16:creationId xmlns:a16="http://schemas.microsoft.com/office/drawing/2014/main" id="{7E8A1AB4-923C-49AE-AA4A-DA4F26CD13EE}"/>
              </a:ext>
            </a:extLst>
          </p:cNvPr>
          <p:cNvSpPr txBox="1"/>
          <p:nvPr/>
        </p:nvSpPr>
        <p:spPr>
          <a:xfrm>
            <a:off x="164342" y="3068448"/>
            <a:ext cx="5578764" cy="722313"/>
          </a:xfrm>
          <a:prstGeom prst="rect">
            <a:avLst/>
          </a:prstGeom>
          <a:noFill/>
        </p:spPr>
        <p:txBody>
          <a:bodyPr wrap="square" rtlCol="0" anchor="t">
            <a:normAutofit/>
          </a:bodyPr>
          <a:lstStyle/>
          <a:p>
            <a:pPr>
              <a:spcAft>
                <a:spcPts val="600"/>
              </a:spcAft>
            </a:pPr>
            <a:r>
              <a:rPr lang="en-GB" sz="2000" dirty="0"/>
              <a:t>Jigsaw PSHCE scheme taught across all year groups.</a:t>
            </a:r>
          </a:p>
        </p:txBody>
      </p:sp>
      <p:sp>
        <p:nvSpPr>
          <p:cNvPr id="6" name="TextBox 5">
            <a:extLst>
              <a:ext uri="{FF2B5EF4-FFF2-40B4-BE49-F238E27FC236}">
                <a16:creationId xmlns:a16="http://schemas.microsoft.com/office/drawing/2014/main" id="{4A4BDC84-DD18-49A9-9251-BAF972244612}"/>
              </a:ext>
            </a:extLst>
          </p:cNvPr>
          <p:cNvSpPr txBox="1"/>
          <p:nvPr/>
        </p:nvSpPr>
        <p:spPr>
          <a:xfrm>
            <a:off x="7116890" y="3436341"/>
            <a:ext cx="3401723" cy="655781"/>
          </a:xfrm>
          <a:prstGeom prst="rect">
            <a:avLst/>
          </a:prstGeom>
          <a:noFill/>
        </p:spPr>
        <p:txBody>
          <a:bodyPr wrap="square" rtlCol="0" anchor="t">
            <a:normAutofit/>
          </a:bodyPr>
          <a:lstStyle/>
          <a:p>
            <a:pPr>
              <a:lnSpc>
                <a:spcPct val="90000"/>
              </a:lnSpc>
              <a:spcAft>
                <a:spcPts val="600"/>
              </a:spcAft>
            </a:pPr>
            <a:r>
              <a:rPr lang="en-GB" sz="2000" dirty="0"/>
              <a:t>Safer recruitment procedures</a:t>
            </a:r>
          </a:p>
        </p:txBody>
      </p:sp>
      <p:sp>
        <p:nvSpPr>
          <p:cNvPr id="8" name="TextBox 7">
            <a:extLst>
              <a:ext uri="{FF2B5EF4-FFF2-40B4-BE49-F238E27FC236}">
                <a16:creationId xmlns:a16="http://schemas.microsoft.com/office/drawing/2014/main" id="{DD56CF26-4346-41B4-BC6D-DEC89E810CF3}"/>
              </a:ext>
            </a:extLst>
          </p:cNvPr>
          <p:cNvSpPr txBox="1"/>
          <p:nvPr/>
        </p:nvSpPr>
        <p:spPr>
          <a:xfrm>
            <a:off x="162323" y="3858275"/>
            <a:ext cx="5578764" cy="646331"/>
          </a:xfrm>
          <a:prstGeom prst="rect">
            <a:avLst/>
          </a:prstGeom>
          <a:noFill/>
        </p:spPr>
        <p:txBody>
          <a:bodyPr wrap="square" rtlCol="0">
            <a:spAutoFit/>
          </a:bodyPr>
          <a:lstStyle/>
          <a:p>
            <a:r>
              <a:rPr lang="en-GB" dirty="0"/>
              <a:t>Health and safety procedures such as risk assessments, fire drills, legionella water testing etc.</a:t>
            </a:r>
          </a:p>
        </p:txBody>
      </p:sp>
      <p:sp>
        <p:nvSpPr>
          <p:cNvPr id="9" name="TextBox 8">
            <a:extLst>
              <a:ext uri="{FF2B5EF4-FFF2-40B4-BE49-F238E27FC236}">
                <a16:creationId xmlns:a16="http://schemas.microsoft.com/office/drawing/2014/main" id="{CFABB28C-C303-4BEA-8B78-FE36F98DC5EF}"/>
              </a:ext>
            </a:extLst>
          </p:cNvPr>
          <p:cNvSpPr txBox="1"/>
          <p:nvPr/>
        </p:nvSpPr>
        <p:spPr>
          <a:xfrm>
            <a:off x="7078230" y="2634078"/>
            <a:ext cx="3978438" cy="707886"/>
          </a:xfrm>
          <a:prstGeom prst="rect">
            <a:avLst/>
          </a:prstGeom>
          <a:noFill/>
        </p:spPr>
        <p:txBody>
          <a:bodyPr wrap="square" rtlCol="0">
            <a:spAutoFit/>
          </a:bodyPr>
          <a:lstStyle/>
          <a:p>
            <a:r>
              <a:rPr lang="en-GB" sz="2000" dirty="0"/>
              <a:t>Recording concerns effectively and passing on to DSL to follow up</a:t>
            </a:r>
          </a:p>
        </p:txBody>
      </p:sp>
      <p:sp>
        <p:nvSpPr>
          <p:cNvPr id="10" name="TextBox 9">
            <a:extLst>
              <a:ext uri="{FF2B5EF4-FFF2-40B4-BE49-F238E27FC236}">
                <a16:creationId xmlns:a16="http://schemas.microsoft.com/office/drawing/2014/main" id="{E3567549-DDE9-4CC7-8618-F4BDF339F4B6}"/>
              </a:ext>
            </a:extLst>
          </p:cNvPr>
          <p:cNvSpPr txBox="1"/>
          <p:nvPr/>
        </p:nvSpPr>
        <p:spPr>
          <a:xfrm>
            <a:off x="7116890" y="4598798"/>
            <a:ext cx="3557370" cy="400110"/>
          </a:xfrm>
          <a:prstGeom prst="rect">
            <a:avLst/>
          </a:prstGeom>
          <a:noFill/>
        </p:spPr>
        <p:txBody>
          <a:bodyPr wrap="square" rtlCol="0">
            <a:spAutoFit/>
          </a:bodyPr>
          <a:lstStyle/>
          <a:p>
            <a:r>
              <a:rPr lang="en-GB" sz="2000" dirty="0"/>
              <a:t>Child Protection Policy</a:t>
            </a:r>
          </a:p>
        </p:txBody>
      </p:sp>
      <p:sp>
        <p:nvSpPr>
          <p:cNvPr id="11" name="TextBox 10">
            <a:extLst>
              <a:ext uri="{FF2B5EF4-FFF2-40B4-BE49-F238E27FC236}">
                <a16:creationId xmlns:a16="http://schemas.microsoft.com/office/drawing/2014/main" id="{16F9CD67-176B-428F-8389-73415529E880}"/>
              </a:ext>
            </a:extLst>
          </p:cNvPr>
          <p:cNvSpPr txBox="1"/>
          <p:nvPr/>
        </p:nvSpPr>
        <p:spPr>
          <a:xfrm>
            <a:off x="0" y="4888244"/>
            <a:ext cx="3557370" cy="369332"/>
          </a:xfrm>
          <a:prstGeom prst="rect">
            <a:avLst/>
          </a:prstGeom>
          <a:noFill/>
        </p:spPr>
        <p:txBody>
          <a:bodyPr wrap="square" rtlCol="0">
            <a:spAutoFit/>
          </a:bodyPr>
          <a:lstStyle/>
          <a:p>
            <a:r>
              <a:rPr lang="en-GB" dirty="0"/>
              <a:t>Staff Code of Conduct Policy</a:t>
            </a:r>
          </a:p>
        </p:txBody>
      </p:sp>
      <p:sp>
        <p:nvSpPr>
          <p:cNvPr id="13" name="TextBox 12">
            <a:extLst>
              <a:ext uri="{FF2B5EF4-FFF2-40B4-BE49-F238E27FC236}">
                <a16:creationId xmlns:a16="http://schemas.microsoft.com/office/drawing/2014/main" id="{D4AB6514-0508-4F4B-9414-06F88D2E854D}"/>
              </a:ext>
            </a:extLst>
          </p:cNvPr>
          <p:cNvSpPr txBox="1"/>
          <p:nvPr/>
        </p:nvSpPr>
        <p:spPr>
          <a:xfrm>
            <a:off x="3859861" y="4911989"/>
            <a:ext cx="3676073" cy="923330"/>
          </a:xfrm>
          <a:prstGeom prst="rect">
            <a:avLst/>
          </a:prstGeom>
          <a:noFill/>
        </p:spPr>
        <p:txBody>
          <a:bodyPr wrap="square" rtlCol="0">
            <a:spAutoFit/>
          </a:bodyPr>
          <a:lstStyle/>
          <a:p>
            <a:r>
              <a:rPr lang="en-GB" dirty="0"/>
              <a:t>Early Help assessments and Team Around the Family meetings to support families when needed.</a:t>
            </a:r>
          </a:p>
        </p:txBody>
      </p:sp>
      <p:sp>
        <p:nvSpPr>
          <p:cNvPr id="15" name="TextBox 14">
            <a:extLst>
              <a:ext uri="{FF2B5EF4-FFF2-40B4-BE49-F238E27FC236}">
                <a16:creationId xmlns:a16="http://schemas.microsoft.com/office/drawing/2014/main" id="{C732B5E7-002B-423C-8118-F714A91316A6}"/>
              </a:ext>
            </a:extLst>
          </p:cNvPr>
          <p:cNvSpPr txBox="1"/>
          <p:nvPr/>
        </p:nvSpPr>
        <p:spPr>
          <a:xfrm>
            <a:off x="7116890" y="651075"/>
            <a:ext cx="4456274" cy="646331"/>
          </a:xfrm>
          <a:prstGeom prst="rect">
            <a:avLst/>
          </a:prstGeom>
          <a:noFill/>
        </p:spPr>
        <p:txBody>
          <a:bodyPr wrap="square" rtlCol="0">
            <a:spAutoFit/>
          </a:bodyPr>
          <a:lstStyle/>
          <a:p>
            <a:r>
              <a:rPr lang="en-GB" dirty="0"/>
              <a:t>ELSA and other interventions to support pupils wellbeing</a:t>
            </a:r>
          </a:p>
        </p:txBody>
      </p:sp>
      <p:sp>
        <p:nvSpPr>
          <p:cNvPr id="16" name="TextBox 15">
            <a:extLst>
              <a:ext uri="{FF2B5EF4-FFF2-40B4-BE49-F238E27FC236}">
                <a16:creationId xmlns:a16="http://schemas.microsoft.com/office/drawing/2014/main" id="{B14C0AE8-04F4-4D37-9393-5A1C17D24622}"/>
              </a:ext>
            </a:extLst>
          </p:cNvPr>
          <p:cNvSpPr txBox="1"/>
          <p:nvPr/>
        </p:nvSpPr>
        <p:spPr>
          <a:xfrm>
            <a:off x="228600" y="818249"/>
            <a:ext cx="3631261" cy="923330"/>
          </a:xfrm>
          <a:prstGeom prst="rect">
            <a:avLst/>
          </a:prstGeom>
          <a:noFill/>
        </p:spPr>
        <p:txBody>
          <a:bodyPr wrap="square" rtlCol="0">
            <a:spAutoFit/>
          </a:bodyPr>
          <a:lstStyle/>
          <a:p>
            <a:r>
              <a:rPr lang="en-GB" dirty="0"/>
              <a:t>Attendance monitoring and following up quickly </a:t>
            </a:r>
            <a:r>
              <a:rPr lang="en-GB" dirty="0" err="1"/>
              <a:t>isf</a:t>
            </a:r>
            <a:r>
              <a:rPr lang="en-GB" dirty="0"/>
              <a:t> a pupil is absent from school.</a:t>
            </a:r>
          </a:p>
        </p:txBody>
      </p:sp>
      <p:sp>
        <p:nvSpPr>
          <p:cNvPr id="17" name="TextBox 16">
            <a:extLst>
              <a:ext uri="{FF2B5EF4-FFF2-40B4-BE49-F238E27FC236}">
                <a16:creationId xmlns:a16="http://schemas.microsoft.com/office/drawing/2014/main" id="{B315B934-2BE2-405A-8800-CA4364BA61E1}"/>
              </a:ext>
            </a:extLst>
          </p:cNvPr>
          <p:cNvSpPr txBox="1"/>
          <p:nvPr/>
        </p:nvSpPr>
        <p:spPr>
          <a:xfrm>
            <a:off x="7094213" y="2170369"/>
            <a:ext cx="3962455" cy="369332"/>
          </a:xfrm>
          <a:prstGeom prst="rect">
            <a:avLst/>
          </a:prstGeom>
          <a:noFill/>
        </p:spPr>
        <p:txBody>
          <a:bodyPr wrap="square" rtlCol="0">
            <a:spAutoFit/>
          </a:bodyPr>
          <a:lstStyle/>
          <a:p>
            <a:r>
              <a:rPr lang="en-GB" dirty="0"/>
              <a:t>Referrals to CAMHS when needed</a:t>
            </a:r>
          </a:p>
        </p:txBody>
      </p:sp>
      <p:sp>
        <p:nvSpPr>
          <p:cNvPr id="18" name="TextBox 17">
            <a:extLst>
              <a:ext uri="{FF2B5EF4-FFF2-40B4-BE49-F238E27FC236}">
                <a16:creationId xmlns:a16="http://schemas.microsoft.com/office/drawing/2014/main" id="{4341C53A-EA9E-408F-AB97-DD4257642615}"/>
              </a:ext>
            </a:extLst>
          </p:cNvPr>
          <p:cNvSpPr txBox="1"/>
          <p:nvPr/>
        </p:nvSpPr>
        <p:spPr>
          <a:xfrm>
            <a:off x="6890285" y="3816861"/>
            <a:ext cx="5681733" cy="646331"/>
          </a:xfrm>
          <a:prstGeom prst="rect">
            <a:avLst/>
          </a:prstGeom>
          <a:noFill/>
        </p:spPr>
        <p:txBody>
          <a:bodyPr wrap="square" rtlCol="0">
            <a:spAutoFit/>
          </a:bodyPr>
          <a:lstStyle/>
          <a:p>
            <a:r>
              <a:rPr lang="en-GB" dirty="0"/>
              <a:t>All visitors have safeguarding procedures explained to them and must produce a valid DBS if unsupervised.</a:t>
            </a:r>
          </a:p>
        </p:txBody>
      </p:sp>
    </p:spTree>
    <p:extLst>
      <p:ext uri="{BB962C8B-B14F-4D97-AF65-F5344CB8AC3E}">
        <p14:creationId xmlns:p14="http://schemas.microsoft.com/office/powerpoint/2010/main" val="108742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1000"/>
                                        <p:tgtEl>
                                          <p:spTgt spid="11">
                                            <p:txEl>
                                              <p:pRg st="0" end="0"/>
                                            </p:txEl>
                                          </p:spTgt>
                                        </p:tgtEl>
                                      </p:cBhvr>
                                    </p:animEffect>
                                    <p:anim calcmode="lin" valueType="num">
                                      <p:cBhvr>
                                        <p:cTn id="4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1000"/>
                                        <p:tgtEl>
                                          <p:spTgt spid="15">
                                            <p:txEl>
                                              <p:pRg st="0" end="0"/>
                                            </p:txEl>
                                          </p:spTgt>
                                        </p:tgtEl>
                                      </p:cBhvr>
                                    </p:animEffect>
                                    <p:anim calcmode="lin" valueType="num">
                                      <p:cBhvr>
                                        <p:cTn id="5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0" end="0"/>
                                            </p:txEl>
                                          </p:spTgt>
                                        </p:tgtEl>
                                        <p:attrNameLst>
                                          <p:attrName>style.visibility</p:attrName>
                                        </p:attrNameLst>
                                      </p:cBhvr>
                                      <p:to>
                                        <p:strVal val="visible"/>
                                      </p:to>
                                    </p:set>
                                    <p:animEffect transition="in" filter="fade">
                                      <p:cBhvr>
                                        <p:cTn id="63" dur="1000"/>
                                        <p:tgtEl>
                                          <p:spTgt spid="5">
                                            <p:txEl>
                                              <p:pRg st="0" end="0"/>
                                            </p:txEl>
                                          </p:spTgt>
                                        </p:tgtEl>
                                      </p:cBhvr>
                                    </p:animEffect>
                                    <p:anim calcmode="lin" valueType="num">
                                      <p:cBhvr>
                                        <p:cTn id="6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7">
                                            <p:txEl>
                                              <p:pRg st="0" end="0"/>
                                            </p:txEl>
                                          </p:spTgt>
                                        </p:tgtEl>
                                        <p:attrNameLst>
                                          <p:attrName>style.visibility</p:attrName>
                                        </p:attrNameLst>
                                      </p:cBhvr>
                                      <p:to>
                                        <p:strVal val="visible"/>
                                      </p:to>
                                    </p:set>
                                    <p:animEffect transition="in" filter="fade">
                                      <p:cBhvr>
                                        <p:cTn id="70" dur="1000"/>
                                        <p:tgtEl>
                                          <p:spTgt spid="17">
                                            <p:txEl>
                                              <p:pRg st="0" end="0"/>
                                            </p:txEl>
                                          </p:spTgt>
                                        </p:tgtEl>
                                      </p:cBhvr>
                                    </p:animEffect>
                                    <p:anim calcmode="lin" valueType="num">
                                      <p:cBhvr>
                                        <p:cTn id="71"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fade">
                                      <p:cBhvr>
                                        <p:cTn id="77" dur="1000"/>
                                        <p:tgtEl>
                                          <p:spTgt spid="9">
                                            <p:txEl>
                                              <p:pRg st="0" end="0"/>
                                            </p:txEl>
                                          </p:spTgt>
                                        </p:tgtEl>
                                      </p:cBhvr>
                                    </p:animEffect>
                                    <p:anim calcmode="lin" valueType="num">
                                      <p:cBhvr>
                                        <p:cTn id="7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6">
                                            <p:txEl>
                                              <p:pRg st="0" end="0"/>
                                            </p:txEl>
                                          </p:spTgt>
                                        </p:tgtEl>
                                        <p:attrNameLst>
                                          <p:attrName>style.visibility</p:attrName>
                                        </p:attrNameLst>
                                      </p:cBhvr>
                                      <p:to>
                                        <p:strVal val="visible"/>
                                      </p:to>
                                    </p:set>
                                    <p:animEffect transition="in" filter="fade">
                                      <p:cBhvr>
                                        <p:cTn id="84" dur="1000"/>
                                        <p:tgtEl>
                                          <p:spTgt spid="6">
                                            <p:txEl>
                                              <p:pRg st="0" end="0"/>
                                            </p:txEl>
                                          </p:spTgt>
                                        </p:tgtEl>
                                      </p:cBhvr>
                                    </p:animEffect>
                                    <p:anim calcmode="lin" valueType="num">
                                      <p:cBhvr>
                                        <p:cTn id="8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18">
                                            <p:txEl>
                                              <p:pRg st="0" end="0"/>
                                            </p:txEl>
                                          </p:spTgt>
                                        </p:tgtEl>
                                        <p:attrNameLst>
                                          <p:attrName>style.visibility</p:attrName>
                                        </p:attrNameLst>
                                      </p:cBhvr>
                                      <p:to>
                                        <p:strVal val="visible"/>
                                      </p:to>
                                    </p:set>
                                    <p:animEffect transition="in" filter="fade">
                                      <p:cBhvr>
                                        <p:cTn id="91" dur="1000"/>
                                        <p:tgtEl>
                                          <p:spTgt spid="18">
                                            <p:txEl>
                                              <p:pRg st="0" end="0"/>
                                            </p:txEl>
                                          </p:spTgt>
                                        </p:tgtEl>
                                      </p:cBhvr>
                                    </p:animEffect>
                                    <p:anim calcmode="lin" valueType="num">
                                      <p:cBhvr>
                                        <p:cTn id="92"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0"/>
                                        </p:tgtEl>
                                        <p:attrNameLst>
                                          <p:attrName>style.visibility</p:attrName>
                                        </p:attrNameLst>
                                      </p:cBhvr>
                                      <p:to>
                                        <p:strVal val="visible"/>
                                      </p:to>
                                    </p:set>
                                    <p:animEffect transition="in" filter="fade">
                                      <p:cBhvr>
                                        <p:cTn id="98" dur="1000"/>
                                        <p:tgtEl>
                                          <p:spTgt spid="10"/>
                                        </p:tgtEl>
                                      </p:cBhvr>
                                    </p:animEffect>
                                    <p:anim calcmode="lin" valueType="num">
                                      <p:cBhvr>
                                        <p:cTn id="99" dur="1000" fill="hold"/>
                                        <p:tgtEl>
                                          <p:spTgt spid="10"/>
                                        </p:tgtEl>
                                        <p:attrNameLst>
                                          <p:attrName>ppt_x</p:attrName>
                                        </p:attrNameLst>
                                      </p:cBhvr>
                                      <p:tavLst>
                                        <p:tav tm="0">
                                          <p:val>
                                            <p:strVal val="#ppt_x"/>
                                          </p:val>
                                        </p:tav>
                                        <p:tav tm="100000">
                                          <p:val>
                                            <p:strVal val="#ppt_x"/>
                                          </p:val>
                                        </p:tav>
                                      </p:tavLst>
                                    </p:anim>
                                    <p:anim calcmode="lin" valueType="num">
                                      <p:cBhvr>
                                        <p:cTn id="10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13">
                                            <p:txEl>
                                              <p:pRg st="0" end="0"/>
                                            </p:txEl>
                                          </p:spTgt>
                                        </p:tgtEl>
                                        <p:attrNameLst>
                                          <p:attrName>style.visibility</p:attrName>
                                        </p:attrNameLst>
                                      </p:cBhvr>
                                      <p:to>
                                        <p:strVal val="visible"/>
                                      </p:to>
                                    </p:set>
                                    <p:animEffect transition="in" filter="fade">
                                      <p:cBhvr>
                                        <p:cTn id="105" dur="1000"/>
                                        <p:tgtEl>
                                          <p:spTgt spid="13">
                                            <p:txEl>
                                              <p:pRg st="0" end="0"/>
                                            </p:txEl>
                                          </p:spTgt>
                                        </p:tgtEl>
                                      </p:cBhvr>
                                    </p:animEffect>
                                    <p:anim calcmode="lin" valueType="num">
                                      <p:cBhvr>
                                        <p:cTn id="10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0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P spid="10"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7A60B902-AC71-49A7-A83B-9D91649A53AD}"/>
              </a:ext>
            </a:extLst>
          </p:cNvPr>
          <p:cNvSpPr txBox="1"/>
          <p:nvPr/>
        </p:nvSpPr>
        <p:spPr>
          <a:xfrm>
            <a:off x="2555631" y="1441938"/>
            <a:ext cx="7080738" cy="397412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5400" dirty="0">
                <a:solidFill>
                  <a:schemeClr val="bg1">
                    <a:lumMod val="95000"/>
                    <a:lumOff val="5000"/>
                  </a:schemeClr>
                </a:solidFill>
                <a:latin typeface="+mj-lt"/>
                <a:ea typeface="+mj-ea"/>
                <a:cs typeface="+mj-cs"/>
              </a:rPr>
              <a:t>Any questions?</a:t>
            </a:r>
          </a:p>
        </p:txBody>
      </p:sp>
    </p:spTree>
    <p:extLst>
      <p:ext uri="{BB962C8B-B14F-4D97-AF65-F5344CB8AC3E}">
        <p14:creationId xmlns:p14="http://schemas.microsoft.com/office/powerpoint/2010/main" val="63338800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6D820-C60B-4328-8970-2F9C4F78E494}"/>
              </a:ext>
            </a:extLst>
          </p:cNvPr>
          <p:cNvSpPr txBox="1"/>
          <p:nvPr/>
        </p:nvSpPr>
        <p:spPr>
          <a:xfrm>
            <a:off x="4005944" y="121918"/>
            <a:ext cx="3230880" cy="1107996"/>
          </a:xfrm>
          <a:prstGeom prst="rect">
            <a:avLst/>
          </a:prstGeom>
          <a:noFill/>
        </p:spPr>
        <p:txBody>
          <a:bodyPr wrap="square" rtlCol="0">
            <a:spAutoFit/>
          </a:bodyPr>
          <a:lstStyle/>
          <a:p>
            <a:r>
              <a:rPr lang="en-GB" sz="6600" dirty="0"/>
              <a:t>Rewards</a:t>
            </a:r>
          </a:p>
        </p:txBody>
      </p:sp>
      <p:sp>
        <p:nvSpPr>
          <p:cNvPr id="4" name="TextBox 3">
            <a:extLst>
              <a:ext uri="{FF2B5EF4-FFF2-40B4-BE49-F238E27FC236}">
                <a16:creationId xmlns:a16="http://schemas.microsoft.com/office/drawing/2014/main" id="{CC5AE0E9-581B-484C-B39A-BDEEA3072943}"/>
              </a:ext>
            </a:extLst>
          </p:cNvPr>
          <p:cNvSpPr txBox="1"/>
          <p:nvPr/>
        </p:nvSpPr>
        <p:spPr>
          <a:xfrm>
            <a:off x="87086" y="961290"/>
            <a:ext cx="12017828" cy="1454950"/>
          </a:xfrm>
          <a:prstGeom prst="rect">
            <a:avLst/>
          </a:prstGeom>
          <a:noFill/>
        </p:spPr>
        <p:txBody>
          <a:bodyPr wrap="square">
            <a:spAutoFit/>
          </a:bodyPr>
          <a:lstStyle/>
          <a:p>
            <a:pPr marL="457200">
              <a:lnSpc>
                <a:spcPct val="107000"/>
              </a:lnSpc>
              <a:spcAft>
                <a:spcPts val="800"/>
              </a:spcAft>
            </a:pPr>
            <a:r>
              <a:rPr lang="en-GB" sz="2800" dirty="0">
                <a:effectLst/>
                <a:latin typeface="Calibri" panose="020F0502020204030204" pitchFamily="34" charset="0"/>
                <a:ea typeface="Calibri" panose="020F0502020204030204" pitchFamily="34" charset="0"/>
                <a:cs typeface="Calibri" panose="020F0502020204030204" pitchFamily="34" charset="0"/>
              </a:rPr>
              <a:t>At Freeland Primary School we give first attention to best conduct. This affirms the expectations we have for behaviour and encourages children to aspire to them. Children will be rewarded for good behaviour by: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77A50D6-F755-4BF8-A05C-B060BEE91B99}"/>
              </a:ext>
            </a:extLst>
          </p:cNvPr>
          <p:cNvSpPr txBox="1"/>
          <p:nvPr/>
        </p:nvSpPr>
        <p:spPr>
          <a:xfrm>
            <a:off x="452846" y="2687489"/>
            <a:ext cx="5170712" cy="3339184"/>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Verbal praise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Sending home good news slips to let parents/carers know when children have gone over and above in their work or behaviour. (see appendix 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Headteacher’s awards.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 Dojos for great effort and behaviour. (see appendix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Hot Chocolate Friday- rewards those children who always do their best and always show excellent levels of behaviour.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2092AF3-D409-45F3-9403-E3B334DD6A2B}"/>
              </a:ext>
            </a:extLst>
          </p:cNvPr>
          <p:cNvSpPr txBox="1"/>
          <p:nvPr/>
        </p:nvSpPr>
        <p:spPr>
          <a:xfrm>
            <a:off x="5560424" y="2326691"/>
            <a:ext cx="6544490" cy="4524637"/>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4R’s celebration- this takes place in assembly on </a:t>
            </a:r>
            <a:r>
              <a:rPr lang="en-GB" dirty="0">
                <a:latin typeface="Calibri" panose="020F0502020204030204" pitchFamily="34" charset="0"/>
                <a:ea typeface="Calibri" panose="020F0502020204030204" pitchFamily="34" charset="0"/>
                <a:cs typeface="Calibri" panose="020F0502020204030204" pitchFamily="34" charset="0"/>
              </a:rPr>
              <a:t>Thurs</a:t>
            </a:r>
            <a:r>
              <a:rPr lang="en-GB" sz="1800" dirty="0">
                <a:effectLst/>
                <a:latin typeface="Calibri" panose="020F0502020204030204" pitchFamily="34" charset="0"/>
                <a:ea typeface="Calibri" panose="020F0502020204030204" pitchFamily="34" charset="0"/>
                <a:cs typeface="Calibri" panose="020F0502020204030204" pitchFamily="34" charset="0"/>
              </a:rPr>
              <a:t>days. Teachers nominate pupils who have shown that they have used any of the 4R’s during the previous 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Recognition board- each class from Y1-6 has a recognition board and this is used to praise the children who show a particular learning behaviour during the lesson </a:t>
            </a:r>
            <a:r>
              <a:rPr lang="en-GB" sz="1800" dirty="0" err="1">
                <a:effectLst/>
                <a:latin typeface="Calibri" panose="020F0502020204030204" pitchFamily="34" charset="0"/>
                <a:ea typeface="Calibri" panose="020F0502020204030204" pitchFamily="34" charset="0"/>
                <a:cs typeface="Calibri" panose="020F0502020204030204" pitchFamily="34" charset="0"/>
              </a:rPr>
              <a:t>eg</a:t>
            </a:r>
            <a:r>
              <a:rPr lang="en-GB" sz="1800" dirty="0">
                <a:effectLst/>
                <a:latin typeface="Calibri" panose="020F0502020204030204" pitchFamily="34" charset="0"/>
                <a:ea typeface="Calibri" panose="020F0502020204030204" pitchFamily="34" charset="0"/>
                <a:cs typeface="Calibri" panose="020F0502020204030204" pitchFamily="34" charset="0"/>
              </a:rPr>
              <a:t> working with focus, supporting one another when working in a group, listening to each other, editing their work carefully etc.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Celebration assemblies take place on Thursdays and allow children to celebrate any successes they may have had in and out of school e.g. passing a music exam, a sporting achievement.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Showing work to another teacher or a member of the Senior Leadership Team- if children have shown particular effort with a piece of work, they will be invited to show it to another member of staff to ‘show it off.’</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F0E421C7-9E65-43DF-9307-9C9EED44CCC3}"/>
              </a:ext>
            </a:extLst>
          </p:cNvPr>
          <p:cNvPicPr>
            <a:picLocks noChangeAspect="1"/>
          </p:cNvPicPr>
          <p:nvPr/>
        </p:nvPicPr>
        <p:blipFill>
          <a:blip r:embed="rId2"/>
          <a:stretch>
            <a:fillRect/>
          </a:stretch>
        </p:blipFill>
        <p:spPr>
          <a:xfrm>
            <a:off x="247556" y="46864"/>
            <a:ext cx="983177" cy="989480"/>
          </a:xfrm>
          <a:prstGeom prst="rect">
            <a:avLst/>
          </a:prstGeom>
        </p:spPr>
      </p:pic>
      <p:pic>
        <p:nvPicPr>
          <p:cNvPr id="14" name="Picture 13">
            <a:extLst>
              <a:ext uri="{FF2B5EF4-FFF2-40B4-BE49-F238E27FC236}">
                <a16:creationId xmlns:a16="http://schemas.microsoft.com/office/drawing/2014/main" id="{F2056E65-2B91-416C-A51F-1FB95ED21339}"/>
              </a:ext>
            </a:extLst>
          </p:cNvPr>
          <p:cNvPicPr>
            <a:picLocks noChangeAspect="1"/>
          </p:cNvPicPr>
          <p:nvPr/>
        </p:nvPicPr>
        <p:blipFill>
          <a:blip r:embed="rId3"/>
          <a:stretch>
            <a:fillRect/>
          </a:stretch>
        </p:blipFill>
        <p:spPr>
          <a:xfrm>
            <a:off x="11077301" y="97846"/>
            <a:ext cx="679271" cy="887515"/>
          </a:xfrm>
          <a:prstGeom prst="rect">
            <a:avLst/>
          </a:prstGeom>
        </p:spPr>
      </p:pic>
    </p:spTree>
    <p:extLst>
      <p:ext uri="{BB962C8B-B14F-4D97-AF65-F5344CB8AC3E}">
        <p14:creationId xmlns:p14="http://schemas.microsoft.com/office/powerpoint/2010/main" val="633996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5B1095-126A-46A3-9D7E-987FB7ED9AC6}"/>
              </a:ext>
            </a:extLst>
          </p:cNvPr>
          <p:cNvSpPr txBox="1"/>
          <p:nvPr/>
        </p:nvSpPr>
        <p:spPr>
          <a:xfrm>
            <a:off x="4650377" y="357051"/>
            <a:ext cx="2569029" cy="830997"/>
          </a:xfrm>
          <a:prstGeom prst="rect">
            <a:avLst/>
          </a:prstGeom>
          <a:noFill/>
        </p:spPr>
        <p:txBody>
          <a:bodyPr wrap="square" rtlCol="0">
            <a:spAutoFit/>
          </a:bodyPr>
          <a:lstStyle/>
          <a:p>
            <a:r>
              <a:rPr lang="en-GB" sz="4800" dirty="0"/>
              <a:t>Sanctions</a:t>
            </a:r>
          </a:p>
        </p:txBody>
      </p:sp>
      <p:pic>
        <p:nvPicPr>
          <p:cNvPr id="3" name="Picture 2">
            <a:extLst>
              <a:ext uri="{FF2B5EF4-FFF2-40B4-BE49-F238E27FC236}">
                <a16:creationId xmlns:a16="http://schemas.microsoft.com/office/drawing/2014/main" id="{34A10A87-0D7B-42CF-B22F-D1EDE8D4675B}"/>
              </a:ext>
            </a:extLst>
          </p:cNvPr>
          <p:cNvPicPr>
            <a:picLocks noChangeAspect="1"/>
          </p:cNvPicPr>
          <p:nvPr/>
        </p:nvPicPr>
        <p:blipFill>
          <a:blip r:embed="rId2"/>
          <a:stretch>
            <a:fillRect/>
          </a:stretch>
        </p:blipFill>
        <p:spPr>
          <a:xfrm>
            <a:off x="247556" y="46864"/>
            <a:ext cx="983177" cy="989480"/>
          </a:xfrm>
          <a:prstGeom prst="rect">
            <a:avLst/>
          </a:prstGeom>
        </p:spPr>
      </p:pic>
      <p:pic>
        <p:nvPicPr>
          <p:cNvPr id="4" name="Picture 3">
            <a:extLst>
              <a:ext uri="{FF2B5EF4-FFF2-40B4-BE49-F238E27FC236}">
                <a16:creationId xmlns:a16="http://schemas.microsoft.com/office/drawing/2014/main" id="{CFB15543-967F-4054-BE5D-443169325579}"/>
              </a:ext>
            </a:extLst>
          </p:cNvPr>
          <p:cNvPicPr>
            <a:picLocks noChangeAspect="1"/>
          </p:cNvPicPr>
          <p:nvPr/>
        </p:nvPicPr>
        <p:blipFill>
          <a:blip r:embed="rId3"/>
          <a:stretch>
            <a:fillRect/>
          </a:stretch>
        </p:blipFill>
        <p:spPr>
          <a:xfrm>
            <a:off x="11077301" y="97846"/>
            <a:ext cx="679271" cy="887515"/>
          </a:xfrm>
          <a:prstGeom prst="rect">
            <a:avLst/>
          </a:prstGeom>
        </p:spPr>
      </p:pic>
      <p:sp>
        <p:nvSpPr>
          <p:cNvPr id="6" name="TextBox 5">
            <a:extLst>
              <a:ext uri="{FF2B5EF4-FFF2-40B4-BE49-F238E27FC236}">
                <a16:creationId xmlns:a16="http://schemas.microsoft.com/office/drawing/2014/main" id="{568DDC90-F99F-4063-9F14-AF02EB242C1D}"/>
              </a:ext>
            </a:extLst>
          </p:cNvPr>
          <p:cNvSpPr txBox="1"/>
          <p:nvPr/>
        </p:nvSpPr>
        <p:spPr>
          <a:xfrm>
            <a:off x="1079863" y="1654629"/>
            <a:ext cx="10284823" cy="3108543"/>
          </a:xfrm>
          <a:prstGeom prst="rect">
            <a:avLst/>
          </a:prstGeom>
          <a:noFill/>
        </p:spPr>
        <p:txBody>
          <a:bodyPr wrap="square">
            <a:spAutoFit/>
          </a:bodyPr>
          <a:lstStyle/>
          <a:p>
            <a:r>
              <a:rPr lang="en-GB" sz="2800" dirty="0">
                <a:effectLst/>
                <a:latin typeface="Calibri" panose="020F0502020204030204" pitchFamily="34" charset="0"/>
                <a:ea typeface="Calibri" panose="020F0502020204030204" pitchFamily="34" charset="0"/>
              </a:rPr>
              <a:t>There will be times when behaviour falls below our expectations. In these situations, the member of staff who first noticed/dealt with the behaviour will ensure they see it through to a conclusion, imposing sanctions and supporting the child to restore relationships with those they have affected. If the behaviour is level 4 or 5, a member of SLT will be informed and if needed, support the adult who is dealing with the incident. </a:t>
            </a:r>
            <a:endParaRPr lang="en-GB" sz="2800" dirty="0"/>
          </a:p>
        </p:txBody>
      </p:sp>
    </p:spTree>
    <p:extLst>
      <p:ext uri="{BB962C8B-B14F-4D97-AF65-F5344CB8AC3E}">
        <p14:creationId xmlns:p14="http://schemas.microsoft.com/office/powerpoint/2010/main" val="4204674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9D5C25-00BD-47DB-BC34-9932FE57527C}"/>
              </a:ext>
            </a:extLst>
          </p:cNvPr>
          <p:cNvSpPr txBox="1"/>
          <p:nvPr/>
        </p:nvSpPr>
        <p:spPr>
          <a:xfrm>
            <a:off x="161635" y="1911927"/>
            <a:ext cx="11799455" cy="4439933"/>
          </a:xfrm>
          <a:prstGeom prst="rect">
            <a:avLst/>
          </a:prstGeom>
          <a:noFill/>
        </p:spPr>
        <p:txBody>
          <a:bodyPr wrap="square">
            <a:spAutoFit/>
          </a:bodyPr>
          <a:lstStyle/>
          <a:p>
            <a:pPr marL="457200">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Poor behaviour will be dealt with using the following system to encourage the child to improve their behaviour: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First warning.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Second warning.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Intervene using the given script to tell child what the sanction will be, using agreed response and sanction document.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Level 4 and 5 behaviour must be referred to SLT to support member of staff who is dealing with incident. Both SLT and the member of staff will deal with it together to ensure children see that all staff have consistent expectations for behaviour. Level 4 and 5 behaviour must be recorded on an incident form and where appropriate parents informed and a meeting arranged to discuss a way forward. Time will also be made to discuss where things went wrong and allow the child to make amends with adults and/or other children.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8A086461-23F7-4F16-AE3C-8D0B20D5B47F}"/>
              </a:ext>
            </a:extLst>
          </p:cNvPr>
          <p:cNvPicPr>
            <a:picLocks noChangeAspect="1"/>
          </p:cNvPicPr>
          <p:nvPr/>
        </p:nvPicPr>
        <p:blipFill>
          <a:blip r:embed="rId2"/>
          <a:stretch>
            <a:fillRect/>
          </a:stretch>
        </p:blipFill>
        <p:spPr>
          <a:xfrm>
            <a:off x="161636" y="221991"/>
            <a:ext cx="11868727" cy="1295407"/>
          </a:xfrm>
          <a:prstGeom prst="rect">
            <a:avLst/>
          </a:prstGeom>
        </p:spPr>
      </p:pic>
    </p:spTree>
    <p:extLst>
      <p:ext uri="{BB962C8B-B14F-4D97-AF65-F5344CB8AC3E}">
        <p14:creationId xmlns:p14="http://schemas.microsoft.com/office/powerpoint/2010/main" val="226393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ED65D4-445E-4BAF-9804-BFB742EA41FB}"/>
              </a:ext>
            </a:extLst>
          </p:cNvPr>
          <p:cNvPicPr>
            <a:picLocks noChangeAspect="1"/>
          </p:cNvPicPr>
          <p:nvPr/>
        </p:nvPicPr>
        <p:blipFill>
          <a:blip r:embed="rId2"/>
          <a:stretch>
            <a:fillRect/>
          </a:stretch>
        </p:blipFill>
        <p:spPr>
          <a:xfrm rot="5400000">
            <a:off x="2740714" y="-1199754"/>
            <a:ext cx="6710572" cy="9781312"/>
          </a:xfrm>
          <a:prstGeom prst="rect">
            <a:avLst/>
          </a:prstGeom>
        </p:spPr>
      </p:pic>
    </p:spTree>
    <p:extLst>
      <p:ext uri="{BB962C8B-B14F-4D97-AF65-F5344CB8AC3E}">
        <p14:creationId xmlns:p14="http://schemas.microsoft.com/office/powerpoint/2010/main" val="130174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64C840-1188-4267-BA03-648F6710E921}"/>
              </a:ext>
            </a:extLst>
          </p:cNvPr>
          <p:cNvPicPr>
            <a:picLocks noChangeAspect="1"/>
          </p:cNvPicPr>
          <p:nvPr/>
        </p:nvPicPr>
        <p:blipFill>
          <a:blip r:embed="rId2"/>
          <a:stretch>
            <a:fillRect/>
          </a:stretch>
        </p:blipFill>
        <p:spPr>
          <a:xfrm rot="5400000">
            <a:off x="2669895" y="-1601923"/>
            <a:ext cx="6501228" cy="10307781"/>
          </a:xfrm>
          <a:prstGeom prst="rect">
            <a:avLst/>
          </a:prstGeom>
        </p:spPr>
      </p:pic>
    </p:spTree>
    <p:extLst>
      <p:ext uri="{BB962C8B-B14F-4D97-AF65-F5344CB8AC3E}">
        <p14:creationId xmlns:p14="http://schemas.microsoft.com/office/powerpoint/2010/main" val="1884550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3ECC7E1-7922-4048-BDAF-E732E08D4F1D}"/>
              </a:ext>
            </a:extLst>
          </p:cNvPr>
          <p:cNvPicPr>
            <a:picLocks noChangeAspect="1"/>
          </p:cNvPicPr>
          <p:nvPr/>
        </p:nvPicPr>
        <p:blipFill>
          <a:blip r:embed="rId2"/>
          <a:stretch>
            <a:fillRect/>
          </a:stretch>
        </p:blipFill>
        <p:spPr>
          <a:xfrm>
            <a:off x="6841067" y="643467"/>
            <a:ext cx="4289719" cy="5571066"/>
          </a:xfrm>
          <a:prstGeom prst="rect">
            <a:avLst/>
          </a:prstGeom>
        </p:spPr>
      </p:pic>
      <p:sp>
        <p:nvSpPr>
          <p:cNvPr id="14" name="Rectangle 13">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56F3451-3F31-4071-B7C1-07147100C08F}"/>
              </a:ext>
            </a:extLst>
          </p:cNvPr>
          <p:cNvPicPr>
            <a:picLocks noChangeAspect="1"/>
          </p:cNvPicPr>
          <p:nvPr/>
        </p:nvPicPr>
        <p:blipFill>
          <a:blip r:embed="rId3"/>
          <a:stretch>
            <a:fillRect/>
          </a:stretch>
        </p:blipFill>
        <p:spPr>
          <a:xfrm>
            <a:off x="963718" y="643467"/>
            <a:ext cx="4484707" cy="5571066"/>
          </a:xfrm>
          <a:prstGeom prst="rect">
            <a:avLst/>
          </a:prstGeom>
        </p:spPr>
      </p:pic>
    </p:spTree>
    <p:extLst>
      <p:ext uri="{BB962C8B-B14F-4D97-AF65-F5344CB8AC3E}">
        <p14:creationId xmlns:p14="http://schemas.microsoft.com/office/powerpoint/2010/main" val="5329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7BABA994-76C6-4611-B7E2-07A002DF01D0}"/>
              </a:ext>
            </a:extLst>
          </p:cNvPr>
          <p:cNvSpPr txBox="1"/>
          <p:nvPr/>
        </p:nvSpPr>
        <p:spPr>
          <a:xfrm>
            <a:off x="2555631" y="1441938"/>
            <a:ext cx="7080738" cy="397412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5400">
                <a:solidFill>
                  <a:schemeClr val="bg1">
                    <a:lumMod val="95000"/>
                    <a:lumOff val="5000"/>
                  </a:schemeClr>
                </a:solidFill>
                <a:latin typeface="+mj-lt"/>
                <a:ea typeface="+mj-ea"/>
                <a:cs typeface="+mj-cs"/>
              </a:rPr>
              <a:t>Views on rewards and sanctions</a:t>
            </a:r>
          </a:p>
        </p:txBody>
      </p:sp>
    </p:spTree>
    <p:extLst>
      <p:ext uri="{BB962C8B-B14F-4D97-AF65-F5344CB8AC3E}">
        <p14:creationId xmlns:p14="http://schemas.microsoft.com/office/powerpoint/2010/main" val="29235057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71B73DDE-7AE5-4E07-9836-3EC721B1560D}"/>
              </a:ext>
            </a:extLst>
          </p:cNvPr>
          <p:cNvSpPr txBox="1"/>
          <p:nvPr/>
        </p:nvSpPr>
        <p:spPr>
          <a:xfrm>
            <a:off x="804672" y="962246"/>
            <a:ext cx="6437700" cy="261196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kern="1200">
                <a:solidFill>
                  <a:schemeClr val="tx1"/>
                </a:solidFill>
                <a:latin typeface="+mj-lt"/>
                <a:ea typeface="+mj-ea"/>
                <a:cs typeface="+mj-cs"/>
              </a:rPr>
              <a:t>Safeguarding at Freeland Primary School</a:t>
            </a:r>
          </a:p>
        </p:txBody>
      </p:sp>
    </p:spTree>
    <p:extLst>
      <p:ext uri="{BB962C8B-B14F-4D97-AF65-F5344CB8AC3E}">
        <p14:creationId xmlns:p14="http://schemas.microsoft.com/office/powerpoint/2010/main" val="163390015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676</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9313208 headteacher.3208</dc:creator>
  <cp:lastModifiedBy>9313208 headteacher.3208</cp:lastModifiedBy>
  <cp:revision>1</cp:revision>
  <dcterms:created xsi:type="dcterms:W3CDTF">2022-04-05T08:31:29Z</dcterms:created>
  <dcterms:modified xsi:type="dcterms:W3CDTF">2022-04-05T10:45:18Z</dcterms:modified>
</cp:coreProperties>
</file>